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17AA-6F56-4952-8C76-A6A9BF85FC06}" type="datetimeFigureOut">
              <a:rPr lang="pl-PL" smtClean="0"/>
              <a:pPr/>
              <a:t>2014-02-25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C331-C732-4AB6-B941-3020197ED2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17AA-6F56-4952-8C76-A6A9BF85FC06}" type="datetimeFigureOut">
              <a:rPr lang="pl-PL" smtClean="0"/>
              <a:pPr/>
              <a:t>2014-02-25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C331-C732-4AB6-B941-3020197ED2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17AA-6F56-4952-8C76-A6A9BF85FC06}" type="datetimeFigureOut">
              <a:rPr lang="pl-PL" smtClean="0"/>
              <a:pPr/>
              <a:t>2014-02-25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C331-C732-4AB6-B941-3020197ED2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17AA-6F56-4952-8C76-A6A9BF85FC06}" type="datetimeFigureOut">
              <a:rPr lang="pl-PL" smtClean="0"/>
              <a:pPr/>
              <a:t>2014-02-25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C331-C732-4AB6-B941-3020197ED2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17AA-6F56-4952-8C76-A6A9BF85FC06}" type="datetimeFigureOut">
              <a:rPr lang="pl-PL" smtClean="0"/>
              <a:pPr/>
              <a:t>2014-02-25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C331-C732-4AB6-B941-3020197ED2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17AA-6F56-4952-8C76-A6A9BF85FC06}" type="datetimeFigureOut">
              <a:rPr lang="pl-PL" smtClean="0"/>
              <a:pPr/>
              <a:t>2014-02-25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C331-C732-4AB6-B941-3020197ED2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17AA-6F56-4952-8C76-A6A9BF85FC06}" type="datetimeFigureOut">
              <a:rPr lang="pl-PL" smtClean="0"/>
              <a:pPr/>
              <a:t>2014-02-25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C331-C732-4AB6-B941-3020197ED2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17AA-6F56-4952-8C76-A6A9BF85FC06}" type="datetimeFigureOut">
              <a:rPr lang="pl-PL" smtClean="0"/>
              <a:pPr/>
              <a:t>2014-02-25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C331-C732-4AB6-B941-3020197ED2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17AA-6F56-4952-8C76-A6A9BF85FC06}" type="datetimeFigureOut">
              <a:rPr lang="pl-PL" smtClean="0"/>
              <a:pPr/>
              <a:t>2014-02-25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C331-C732-4AB6-B941-3020197ED2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17AA-6F56-4952-8C76-A6A9BF85FC06}" type="datetimeFigureOut">
              <a:rPr lang="pl-PL" smtClean="0"/>
              <a:pPr/>
              <a:t>2014-02-25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C331-C732-4AB6-B941-3020197ED2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17AA-6F56-4952-8C76-A6A9BF85FC06}" type="datetimeFigureOut">
              <a:rPr lang="pl-PL" smtClean="0"/>
              <a:pPr/>
              <a:t>2014-02-25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2C331-C732-4AB6-B941-3020197ED27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9000"/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817AA-6F56-4952-8C76-A6A9BF85FC06}" type="datetimeFigureOut">
              <a:rPr lang="pl-PL" smtClean="0"/>
              <a:pPr/>
              <a:t>2014-02-25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2C331-C732-4AB6-B941-3020197ED27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/>
              <a:t>Konstytucja po roku 1989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Alicja Klich II </a:t>
            </a:r>
            <a:r>
              <a:rPr lang="pl-PL" smtClean="0"/>
              <a:t>Lbh</a:t>
            </a:r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Nowela kwietniowa 1989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sz="3400" dirty="0" smtClean="0"/>
              <a:t>	Uchwalona </a:t>
            </a:r>
            <a:r>
              <a:rPr lang="pl-PL" sz="3400" dirty="0" smtClean="0"/>
              <a:t>w dniu 7 kwietnia 1989 roku przez </a:t>
            </a:r>
            <a:r>
              <a:rPr lang="pl-PL" sz="3400" i="1" dirty="0" smtClean="0"/>
              <a:t>Sejm PRL</a:t>
            </a:r>
            <a:r>
              <a:rPr lang="pl-PL" sz="3400" dirty="0" smtClean="0"/>
              <a:t> nowelizacja Konstytucji Polskiej Rzeczypospolitej Ludowej. Po zakończeniu obrad Okrągłego Stołu, Sejm PRL w dniu 7 kwietnia 1989 r. uchwalił ustawę o zmianie ustawy konstytucyjnej z 1952 </a:t>
            </a:r>
            <a:r>
              <a:rPr lang="pl-PL" sz="3400" dirty="0" smtClean="0"/>
              <a:t>roku. Konstytucja </a:t>
            </a:r>
            <a:r>
              <a:rPr lang="pl-PL" sz="3400" dirty="0" smtClean="0"/>
              <a:t>Polskiej Rzeczypospolitej Ludowej w wersji z 7 kwietnia 1989 wraz z późniejszymi zmianami obowiązywała od 8 kwietnia 1989 do 8 grudnia 1992, do czasu wejścia w życie tzw. Małej Konstytucji</a:t>
            </a:r>
            <a:r>
              <a:rPr lang="pl-PL" sz="3400" dirty="0" smtClean="0"/>
              <a:t>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Ordynacja wyborcza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Wybory miały być powszechne, równe i bezpośrednie, a głosowanie tajne.</a:t>
            </a:r>
          </a:p>
          <a:p>
            <a:r>
              <a:rPr lang="pl-PL" dirty="0" smtClean="0"/>
              <a:t>Wybory do Sejmu i Senatu miały być przeprowadzone w dwóch turach.</a:t>
            </a:r>
          </a:p>
          <a:p>
            <a:r>
              <a:rPr lang="pl-PL" dirty="0" smtClean="0"/>
              <a:t>W każdym okręgu wyborczym, co najmniej 1 mandat zagwarantowano dla kandydatów bezpartyjnych.</a:t>
            </a:r>
          </a:p>
          <a:p>
            <a:r>
              <a:rPr lang="pl-PL" dirty="0" smtClean="0"/>
              <a:t>Senat w liczbie 100 senatorów miał zostać wyłoniony w całkowicie wolnych i demokratycznych wyborach.</a:t>
            </a:r>
          </a:p>
          <a:p>
            <a:r>
              <a:rPr lang="pl-PL" dirty="0" smtClean="0"/>
              <a:t>Kadencja Senatu upływała wraz z kadencją Sejmu.</a:t>
            </a:r>
          </a:p>
          <a:p>
            <a:r>
              <a:rPr lang="pl-PL" dirty="0" smtClean="0"/>
              <a:t>Rozwiązanie Sejmu pociągało za sobą koniec kadencji Senatu.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Sejm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Sejm był najwyższym organem władzy państwowej.</a:t>
            </a:r>
          </a:p>
          <a:p>
            <a:r>
              <a:rPr lang="pl-PL" dirty="0" smtClean="0"/>
              <a:t>Prezydium Sejmu miało prawo do zwoływania posiedzeń (poza pierwszym posiedzeniem zwoływanym przez prezydenta).</a:t>
            </a:r>
          </a:p>
          <a:p>
            <a:r>
              <a:rPr lang="pl-PL" dirty="0" smtClean="0"/>
              <a:t>Powoływanie rządu.</a:t>
            </a:r>
          </a:p>
          <a:p>
            <a:r>
              <a:rPr lang="pl-PL" dirty="0" smtClean="0"/>
              <a:t>Uchwalanie budżetu.</a:t>
            </a:r>
          </a:p>
          <a:p>
            <a:r>
              <a:rPr lang="pl-PL" dirty="0" smtClean="0"/>
              <a:t>Mógł się rozwiązać mocą własnej uchwały.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Senat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 </a:t>
            </a:r>
            <a:r>
              <a:rPr lang="pl-PL" dirty="0" smtClean="0"/>
              <a:t>   Senat posiadał ograniczone uprawnienia </a:t>
            </a:r>
            <a:r>
              <a:rPr lang="pl-PL" dirty="0" smtClean="0"/>
              <a:t>ustawodawcze. Takie jak:</a:t>
            </a:r>
            <a:endParaRPr lang="pl-PL" dirty="0" smtClean="0"/>
          </a:p>
          <a:p>
            <a:r>
              <a:rPr lang="pl-PL" dirty="0" smtClean="0"/>
              <a:t>współudział w uchwalaniu ustaw</a:t>
            </a:r>
          </a:p>
          <a:p>
            <a:r>
              <a:rPr lang="pl-PL" dirty="0" smtClean="0"/>
              <a:t>prawo do ponownego rozpatrzenia ustawy niepodpisanej przez prezydenta.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Prezydent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pl-PL" sz="3400" dirty="0" smtClean="0"/>
              <a:t>Prezydent był wybierany na 6-letnią kadencję przez </a:t>
            </a:r>
            <a:r>
              <a:rPr lang="pl-PL" sz="3400" dirty="0" smtClean="0"/>
              <a:t>Zgromadzenie</a:t>
            </a:r>
          </a:p>
          <a:p>
            <a:pPr>
              <a:buNone/>
            </a:pPr>
            <a:r>
              <a:rPr lang="pl-PL" sz="3400" dirty="0" smtClean="0"/>
              <a:t>Narodowe</a:t>
            </a:r>
            <a:r>
              <a:rPr lang="pl-PL" sz="3400" dirty="0" smtClean="0"/>
              <a:t>.</a:t>
            </a:r>
          </a:p>
          <a:p>
            <a:pPr>
              <a:buNone/>
            </a:pPr>
            <a:r>
              <a:rPr lang="pl-PL" sz="3400" dirty="0" smtClean="0"/>
              <a:t>Pierwszym i jedynym Prezydentem PRL został gen. Wojciech Jaruzelski.</a:t>
            </a:r>
          </a:p>
          <a:p>
            <a:pPr>
              <a:buNone/>
            </a:pPr>
            <a:r>
              <a:rPr lang="pl-PL" sz="3400" b="1" dirty="0" smtClean="0"/>
              <a:t>Uprawnienia</a:t>
            </a:r>
          </a:p>
          <a:p>
            <a:r>
              <a:rPr lang="pl-PL" sz="3400" dirty="0" smtClean="0"/>
              <a:t>funkcje reprezentacyjne</a:t>
            </a:r>
          </a:p>
          <a:p>
            <a:r>
              <a:rPr lang="pl-PL" sz="3400" dirty="0" smtClean="0"/>
              <a:t>prawo do zwołania pierwszego posiedzenia Sejmu</a:t>
            </a:r>
          </a:p>
          <a:p>
            <a:r>
              <a:rPr lang="pl-PL" sz="3400" dirty="0" smtClean="0"/>
              <a:t>prawo niepodpisywania ustawy uchwalonej przez obie izby</a:t>
            </a:r>
          </a:p>
          <a:p>
            <a:r>
              <a:rPr lang="pl-PL" sz="3400" dirty="0" smtClean="0"/>
              <a:t>nadzór nad radami narodowymi</a:t>
            </a:r>
          </a:p>
          <a:p>
            <a:r>
              <a:rPr lang="pl-PL" sz="3400" dirty="0" smtClean="0"/>
              <a:t>prawo do rozwiązania Sejmu w sytuacji, gdy Sejm nie powołał rządu, nie przyjął budżetu i gdy uchwalił ustawę, która nie pozwalała mu wykonywać jego konstytucyjnych uprawnień</a:t>
            </a:r>
          </a:p>
          <a:p>
            <a:pPr>
              <a:buNone/>
            </a:pPr>
            <a:r>
              <a:rPr lang="pl-PL" sz="3400" b="1" dirty="0" smtClean="0"/>
              <a:t>Odpowiedzialność prezydenta</a:t>
            </a:r>
          </a:p>
          <a:p>
            <a:r>
              <a:rPr lang="pl-PL" sz="3400" dirty="0" smtClean="0"/>
              <a:t>prezydent nie ponosił odpowiedzialności politycznej</a:t>
            </a:r>
          </a:p>
          <a:p>
            <a:r>
              <a:rPr lang="pl-PL" sz="3400" dirty="0" smtClean="0"/>
              <a:t>prezydent mógł być pociągnięty do odpowiedzialności konstytucyjnej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Mała Konstytucja z 1992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pl-PL" sz="8000" dirty="0" smtClean="0"/>
              <a:t>	</a:t>
            </a:r>
            <a:r>
              <a:rPr lang="pl-PL" sz="8000" dirty="0" smtClean="0"/>
              <a:t>Ustawa </a:t>
            </a:r>
            <a:r>
              <a:rPr lang="pl-PL" sz="8000" dirty="0" smtClean="0"/>
              <a:t>Konstytucyjna z dnia 17 października 1992 r. Obowiązywała od 8 grudnia 1992 do 16 października 1997.</a:t>
            </a:r>
          </a:p>
          <a:p>
            <a:pPr>
              <a:buNone/>
            </a:pPr>
            <a:r>
              <a:rPr lang="pl-PL" sz="8000" dirty="0" smtClean="0"/>
              <a:t>	Ideą, </a:t>
            </a:r>
            <a:r>
              <a:rPr lang="pl-PL" sz="8000" dirty="0" smtClean="0"/>
              <a:t>była </a:t>
            </a:r>
            <a:r>
              <a:rPr lang="pl-PL" sz="8000" dirty="0" smtClean="0"/>
              <a:t>chęć</a:t>
            </a:r>
            <a:r>
              <a:rPr lang="pl-PL" sz="8000" dirty="0" smtClean="0"/>
              <a:t> </a:t>
            </a:r>
            <a:r>
              <a:rPr lang="pl-PL" sz="8000" dirty="0" smtClean="0"/>
              <a:t>ostatecznego odejścia od modelu ustrojowego okresu tzw. konstytucjonalizmu socjalistycznego. </a:t>
            </a:r>
          </a:p>
          <a:p>
            <a:pPr>
              <a:buNone/>
            </a:pPr>
            <a:r>
              <a:rPr lang="pl-PL" sz="8000" dirty="0" smtClean="0"/>
              <a:t>	Z</a:t>
            </a:r>
            <a:r>
              <a:rPr lang="pl-PL" sz="8000" dirty="0" smtClean="0"/>
              <a:t>ostały </a:t>
            </a:r>
            <a:r>
              <a:rPr lang="pl-PL" sz="8000" dirty="0" smtClean="0"/>
              <a:t>uchylone przepisy Konstytucji PRL z 1952 roku dotyczące ustroju socjalistycznego i wprowadzone nowe, stanowiące podstawę ustroju politycznego i gospodarki rynkowej</a:t>
            </a:r>
            <a:r>
              <a:rPr lang="pl-PL" sz="8000" dirty="0" smtClean="0"/>
              <a:t>.</a:t>
            </a:r>
          </a:p>
          <a:p>
            <a:pPr>
              <a:buNone/>
            </a:pPr>
            <a:r>
              <a:rPr lang="pl-PL" sz="8000" dirty="0" smtClean="0"/>
              <a:t>	</a:t>
            </a:r>
            <a:r>
              <a:rPr lang="pl-PL" sz="8000" b="1" dirty="0" smtClean="0"/>
              <a:t> </a:t>
            </a:r>
            <a:r>
              <a:rPr lang="pl-PL" sz="8000" b="1" dirty="0" smtClean="0"/>
              <a:t>Stanowiła ona, że </a:t>
            </a:r>
            <a:r>
              <a:rPr lang="pl-PL" sz="8000" b="1" i="1" dirty="0" smtClean="0"/>
              <a:t>organami </a:t>
            </a:r>
            <a:r>
              <a:rPr lang="pl-PL" sz="8000" b="1" i="1" dirty="0" smtClean="0"/>
              <a:t>Państwa: </a:t>
            </a:r>
          </a:p>
          <a:p>
            <a:r>
              <a:rPr lang="pl-PL" sz="8000" i="1" dirty="0" smtClean="0"/>
              <a:t>w </a:t>
            </a:r>
            <a:r>
              <a:rPr lang="pl-PL" sz="8000" i="1" dirty="0" smtClean="0"/>
              <a:t>zakresie władzy ustawodawczej są Sejm i Senat Rzeczypospolitej Polskiej, </a:t>
            </a:r>
            <a:endParaRPr lang="pl-PL" sz="8000" i="1" dirty="0" smtClean="0"/>
          </a:p>
          <a:p>
            <a:r>
              <a:rPr lang="pl-PL" sz="8000" i="1" dirty="0" smtClean="0"/>
              <a:t>w </a:t>
            </a:r>
            <a:r>
              <a:rPr lang="pl-PL" sz="8000" i="1" dirty="0" smtClean="0"/>
              <a:t>zakresie władzy wykonawczej - Prezydent Rzeczypospolitej Polskiej i Rada Ministrów</a:t>
            </a:r>
            <a:r>
              <a:rPr lang="pl-PL" sz="8000" i="1" dirty="0" smtClean="0"/>
              <a:t>,</a:t>
            </a:r>
          </a:p>
          <a:p>
            <a:r>
              <a:rPr lang="pl-PL" sz="8000" i="1" dirty="0" smtClean="0"/>
              <a:t> </a:t>
            </a:r>
            <a:r>
              <a:rPr lang="pl-PL" sz="8000" i="1" dirty="0" smtClean="0"/>
              <a:t>w zakresie władzy sądowniczej - niezawisłe sądy</a:t>
            </a:r>
            <a:r>
              <a:rPr lang="pl-PL" sz="8000" dirty="0" smtClean="0"/>
              <a:t>.</a:t>
            </a:r>
          </a:p>
          <a:p>
            <a:r>
              <a:rPr lang="pl-PL" sz="8000" dirty="0" smtClean="0"/>
              <a:t> </a:t>
            </a:r>
            <a:r>
              <a:rPr lang="pl-PL" sz="8000" dirty="0" smtClean="0"/>
              <a:t>Rząd powoływany był przez prezydenta, ale wymagane było uzyskanie wotum zaufania w </a:t>
            </a:r>
            <a:r>
              <a:rPr lang="pl-PL" sz="8000" dirty="0" smtClean="0"/>
              <a:t>Sejmie. </a:t>
            </a:r>
            <a:r>
              <a:rPr lang="pl-PL" sz="8000" dirty="0" smtClean="0"/>
              <a:t>Prezydent miał możliwość skrócenia kadencji parlamentu, gdy ten uchwali wotum nieufności dla premiera i nie powoła nowego. Znosiła również prawo prezydenta do rozwiązania parlamentu, gdy ten przyjmie ustawę uniemożliwiającą prezydentowi wykonywanie obowiązków.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Konstytucja Rzeczypospolitej Polskiej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Konstytucja Rzeczypospolitej Polskiej</a:t>
            </a:r>
            <a:r>
              <a:rPr lang="pl-PL" dirty="0" smtClean="0"/>
              <a:t> – najważniejszy akt prawny </a:t>
            </a:r>
            <a:r>
              <a:rPr lang="pl-PL" dirty="0" smtClean="0"/>
              <a:t>Rzeczypospolitej </a:t>
            </a:r>
            <a:r>
              <a:rPr lang="pl-PL" dirty="0" smtClean="0"/>
              <a:t>Polskiej, uchwalony 2 kwietnia 1997 roku przez Zgromadzenie Narodowe, zatwierdzony w ogólnonarodowym referendum 25 maja 1997 </a:t>
            </a:r>
            <a:r>
              <a:rPr lang="pl-PL" dirty="0" smtClean="0"/>
              <a:t>roku. </a:t>
            </a:r>
            <a:r>
              <a:rPr lang="pl-PL" dirty="0" smtClean="0"/>
              <a:t>Konstytucja RP weszła w życie 17 października 1997. Złożona jest z preambuły i 13 rozdziałów, w tym z 243 artykułów.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Rozdziały Konstytucji Rzeczpospolitej Polskiej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pl-PL" sz="5600" dirty="0" smtClean="0"/>
              <a:t>Rozdział </a:t>
            </a:r>
            <a:r>
              <a:rPr lang="pl-PL" sz="5600" dirty="0" smtClean="0"/>
              <a:t>I (art. 1-29)</a:t>
            </a:r>
            <a:br>
              <a:rPr lang="pl-PL" sz="5600" dirty="0" smtClean="0"/>
            </a:br>
            <a:r>
              <a:rPr lang="pl-PL" sz="5600" dirty="0" smtClean="0"/>
              <a:t>RZECZPOSPOLITA </a:t>
            </a:r>
          </a:p>
          <a:p>
            <a:r>
              <a:rPr lang="pl-PL" sz="5600" dirty="0" smtClean="0"/>
              <a:t>Rozdział II (art. 30-86)</a:t>
            </a:r>
            <a:br>
              <a:rPr lang="pl-PL" sz="5600" dirty="0" smtClean="0"/>
            </a:br>
            <a:r>
              <a:rPr lang="pl-PL" sz="5600" dirty="0" smtClean="0"/>
              <a:t>WOLNOŚCI, PRAWA I OBOWIĄZKI CZŁOWIEKA I OBYWATELA </a:t>
            </a:r>
          </a:p>
          <a:p>
            <a:r>
              <a:rPr lang="pl-PL" sz="5600" dirty="0" smtClean="0"/>
              <a:t>Rozdział III (art. 87-94)</a:t>
            </a:r>
            <a:br>
              <a:rPr lang="pl-PL" sz="5600" dirty="0" smtClean="0"/>
            </a:br>
            <a:r>
              <a:rPr lang="pl-PL" sz="5600" dirty="0" smtClean="0"/>
              <a:t>ŹRÓDŁA PRAWA </a:t>
            </a:r>
          </a:p>
          <a:p>
            <a:r>
              <a:rPr lang="pl-PL" sz="5600" dirty="0" smtClean="0"/>
              <a:t>Rozdział IV (art. 95-125)</a:t>
            </a:r>
            <a:br>
              <a:rPr lang="pl-PL" sz="5600" dirty="0" smtClean="0"/>
            </a:br>
            <a:r>
              <a:rPr lang="pl-PL" sz="5600" dirty="0" smtClean="0"/>
              <a:t>SEJM I SENAT </a:t>
            </a:r>
          </a:p>
          <a:p>
            <a:r>
              <a:rPr lang="pl-PL" sz="5600" dirty="0" smtClean="0"/>
              <a:t>Rozdział V (art. 126-145)</a:t>
            </a:r>
            <a:br>
              <a:rPr lang="pl-PL" sz="5600" dirty="0" smtClean="0"/>
            </a:br>
            <a:r>
              <a:rPr lang="pl-PL" sz="5600" dirty="0" smtClean="0"/>
              <a:t>PREZYDENT RZECZYPOSPOLITEJ POLSKIEJ </a:t>
            </a:r>
          </a:p>
          <a:p>
            <a:r>
              <a:rPr lang="pl-PL" sz="5600" dirty="0" smtClean="0"/>
              <a:t>Rozdział VI (art. 146-162)</a:t>
            </a:r>
            <a:br>
              <a:rPr lang="pl-PL" sz="5600" dirty="0" smtClean="0"/>
            </a:br>
            <a:r>
              <a:rPr lang="pl-PL" sz="5600" dirty="0" smtClean="0"/>
              <a:t>RADA MINISTRÓW I ADMINISTRACJA RZĄDOWA </a:t>
            </a:r>
          </a:p>
          <a:p>
            <a:r>
              <a:rPr lang="pl-PL" sz="5600" dirty="0" smtClean="0"/>
              <a:t>Rozdział VII (art. 163-172)</a:t>
            </a:r>
            <a:br>
              <a:rPr lang="pl-PL" sz="5600" dirty="0" smtClean="0"/>
            </a:br>
            <a:r>
              <a:rPr lang="pl-PL" sz="5600" dirty="0" smtClean="0"/>
              <a:t>SAMORZĄD TERYTORIALNY </a:t>
            </a:r>
          </a:p>
          <a:p>
            <a:r>
              <a:rPr lang="pl-PL" sz="5600" dirty="0" smtClean="0"/>
              <a:t>Rozdział VIII (art. 173-201)</a:t>
            </a:r>
            <a:br>
              <a:rPr lang="pl-PL" sz="5600" dirty="0" smtClean="0"/>
            </a:br>
            <a:r>
              <a:rPr lang="pl-PL" sz="5600" dirty="0" smtClean="0"/>
              <a:t>SĄDY I TRYBUNAŁY </a:t>
            </a:r>
          </a:p>
          <a:p>
            <a:r>
              <a:rPr lang="pl-PL" sz="5600" dirty="0" smtClean="0"/>
              <a:t>Rozdział IX (art. 202-215)</a:t>
            </a:r>
            <a:br>
              <a:rPr lang="pl-PL" sz="5600" dirty="0" smtClean="0"/>
            </a:br>
            <a:r>
              <a:rPr lang="pl-PL" sz="5600" dirty="0" smtClean="0"/>
              <a:t>ORGANY KONTROLI PAŃSTWOWEJ I OCHRONY PRAWA </a:t>
            </a:r>
          </a:p>
          <a:p>
            <a:r>
              <a:rPr lang="pl-PL" sz="5600" dirty="0" smtClean="0"/>
              <a:t>Rozdział X (art. 216-227)</a:t>
            </a:r>
            <a:br>
              <a:rPr lang="pl-PL" sz="5600" dirty="0" smtClean="0"/>
            </a:br>
            <a:r>
              <a:rPr lang="pl-PL" sz="5600" dirty="0" smtClean="0"/>
              <a:t>FINANSE PUBLICZNE </a:t>
            </a:r>
          </a:p>
          <a:p>
            <a:r>
              <a:rPr lang="pl-PL" sz="5600" dirty="0" smtClean="0"/>
              <a:t>Rozdział XI (art. 228-234)</a:t>
            </a:r>
            <a:br>
              <a:rPr lang="pl-PL" sz="5600" dirty="0" smtClean="0"/>
            </a:br>
            <a:r>
              <a:rPr lang="pl-PL" sz="5600" dirty="0" smtClean="0"/>
              <a:t>STANY NADZWYCZAJNE </a:t>
            </a:r>
          </a:p>
          <a:p>
            <a:r>
              <a:rPr lang="pl-PL" sz="5600" dirty="0" smtClean="0"/>
              <a:t>Rozdział XII (art. 235)</a:t>
            </a:r>
            <a:br>
              <a:rPr lang="pl-PL" sz="5600" dirty="0" smtClean="0"/>
            </a:br>
            <a:r>
              <a:rPr lang="pl-PL" sz="5600" dirty="0" smtClean="0"/>
              <a:t>ZMIANA KONSTYTUCJI </a:t>
            </a:r>
          </a:p>
          <a:p>
            <a:r>
              <a:rPr lang="pl-PL" sz="5600" dirty="0" smtClean="0"/>
              <a:t>Rozdział XIII (art. 236-243)</a:t>
            </a:r>
            <a:br>
              <a:rPr lang="pl-PL" sz="5600" dirty="0" smtClean="0"/>
            </a:br>
            <a:r>
              <a:rPr lang="pl-PL" sz="5600" dirty="0" smtClean="0"/>
              <a:t>PRZEPISY PRZEJŚCIOWE I KOŃCOWE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298</Words>
  <Application>Microsoft Office PowerPoint</Application>
  <PresentationFormat>Pokaz na ekranie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Motyw pakietu Office</vt:lpstr>
      <vt:lpstr>Konstytucja po roku 1989</vt:lpstr>
      <vt:lpstr>Nowela kwietniowa 1989</vt:lpstr>
      <vt:lpstr>Ordynacja wyborcza</vt:lpstr>
      <vt:lpstr>Sejm</vt:lpstr>
      <vt:lpstr>Senat</vt:lpstr>
      <vt:lpstr>Prezydent</vt:lpstr>
      <vt:lpstr>Mała Konstytucja z 1992</vt:lpstr>
      <vt:lpstr>Konstytucja Rzeczypospolitej Polskiej</vt:lpstr>
      <vt:lpstr>Rozdziały Konstytucji Rzeczpospolitej Polskiej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Konstytucja po roku 1989</dc:title>
  <dc:creator>Urszulka</dc:creator>
  <cp:lastModifiedBy>Urszulka</cp:lastModifiedBy>
  <cp:revision>8</cp:revision>
  <dcterms:created xsi:type="dcterms:W3CDTF">2014-02-24T14:06:37Z</dcterms:created>
  <dcterms:modified xsi:type="dcterms:W3CDTF">2014-02-25T17:24:25Z</dcterms:modified>
</cp:coreProperties>
</file>