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POLITYKA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władza</c:v>
                </c:pt>
                <c:pt idx="1">
                  <c:v>prawo</c:v>
                </c:pt>
                <c:pt idx="2">
                  <c:v>walka</c:v>
                </c:pt>
                <c:pt idx="3">
                  <c:v>porządek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33</c:v>
                </c:pt>
                <c:pt idx="1">
                  <c:v>9</c:v>
                </c:pt>
                <c:pt idx="2">
                  <c:v>10</c:v>
                </c:pt>
                <c:pt idx="3">
                  <c:v>1.2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spPr>
    <a:solidFill>
      <a:schemeClr val="accent6">
        <a:lumMod val="75000"/>
      </a:schemeClr>
    </a:solidFill>
  </c:spPr>
  <c:txPr>
    <a:bodyPr/>
    <a:lstStyle/>
    <a:p>
      <a:pPr>
        <a:defRPr sz="1800"/>
      </a:pPr>
      <a:endParaRPr lang="pl-PL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2BA-3B7C-4E73-9F56-0BE4EF9384D6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00F6-6633-4B6F-B9DE-93520A9254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2BA-3B7C-4E73-9F56-0BE4EF9384D6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00F6-6633-4B6F-B9DE-93520A9254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2BA-3B7C-4E73-9F56-0BE4EF9384D6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00F6-6633-4B6F-B9DE-93520A9254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2BA-3B7C-4E73-9F56-0BE4EF9384D6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00F6-6633-4B6F-B9DE-93520A9254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2BA-3B7C-4E73-9F56-0BE4EF9384D6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00F6-6633-4B6F-B9DE-93520A9254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2BA-3B7C-4E73-9F56-0BE4EF9384D6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00F6-6633-4B6F-B9DE-93520A9254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2BA-3B7C-4E73-9F56-0BE4EF9384D6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00F6-6633-4B6F-B9DE-93520A9254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2BA-3B7C-4E73-9F56-0BE4EF9384D6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00F6-6633-4B6F-B9DE-93520A9254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2BA-3B7C-4E73-9F56-0BE4EF9384D6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00F6-6633-4B6F-B9DE-93520A9254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2BA-3B7C-4E73-9F56-0BE4EF9384D6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00F6-6633-4B6F-B9DE-93520A9254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242BA-3B7C-4E73-9F56-0BE4EF9384D6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C00F6-6633-4B6F-B9DE-93520A9254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242BA-3B7C-4E73-9F56-0BE4EF9384D6}" type="datetimeFigureOut">
              <a:rPr lang="pl-PL" smtClean="0"/>
              <a:pPr/>
              <a:t>2014-04-30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C00F6-6633-4B6F-B9DE-93520A92540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02624" cy="2691731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pl-PL" i="1" dirty="0" smtClean="0"/>
              <a:t>,,</a:t>
            </a:r>
            <a:r>
              <a:rPr lang="pl-PL" sz="3600" i="1" dirty="0" smtClean="0"/>
              <a:t>Polityka nie jest sztuką tego co możliwe, lecz tego co niemożliwe”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1800" dirty="0" smtClean="0"/>
              <a:t>Vaclav Havel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Młodzi dla Wolności</a:t>
            </a:r>
            <a:br>
              <a:rPr lang="pl-PL" sz="3600" dirty="0" smtClean="0"/>
            </a:br>
            <a:r>
              <a:rPr lang="pl-PL" sz="2200" dirty="0" smtClean="0"/>
              <a:t>Obserwatorium </a:t>
            </a:r>
            <a:r>
              <a:rPr lang="pl-PL" sz="2200" dirty="0" smtClean="0"/>
              <a:t>przemian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Autor: Paulina </a:t>
            </a:r>
            <a:r>
              <a:rPr lang="pl-PL" sz="3600" smtClean="0"/>
              <a:t>Kurpiel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pl-PL" dirty="0"/>
          </a:p>
        </p:txBody>
      </p:sp>
      <p:pic>
        <p:nvPicPr>
          <p:cNvPr id="1026" name="Picture 2" descr="C:\Users\Public\Pictures\Sample Pictures\diplomacy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933056"/>
            <a:ext cx="4464496" cy="1728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pl-PL" dirty="0" smtClean="0"/>
              <a:t>Dyplomacja publiczna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Nazywana jest </a:t>
            </a:r>
            <a:r>
              <a:rPr lang="pl-PL" i="1" dirty="0" smtClean="0"/>
              <a:t>soft </a:t>
            </a:r>
            <a:r>
              <a:rPr lang="pl-PL" i="1" dirty="0" err="1" smtClean="0"/>
              <a:t>power</a:t>
            </a:r>
            <a:r>
              <a:rPr lang="pl-PL" i="1" dirty="0" smtClean="0"/>
              <a:t>  </a:t>
            </a:r>
            <a:r>
              <a:rPr lang="pl-PL" dirty="0" smtClean="0"/>
              <a:t>i skierowana do państw , instytucji zagranicznych, organizacji i społeczeństw. </a:t>
            </a:r>
          </a:p>
          <a:p>
            <a:r>
              <a:rPr lang="pl-PL" dirty="0" smtClean="0"/>
              <a:t>Pokazuje to co jest pozytywnym wizerunkiem państw</a:t>
            </a:r>
          </a:p>
          <a:p>
            <a:r>
              <a:rPr lang="pl-PL" dirty="0" smtClean="0"/>
              <a:t>Daje możliwość poznania i zrozumienia tego co stanowi indywidualną wartość danego państwa np. kultura, turystyka, historia, tradycja…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9218" name="Picture 2" descr="C:\Users\Public\Pictures\Sample Pictures\6 e-learnin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348880"/>
            <a:ext cx="4246649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pl-PL" dirty="0"/>
              <a:t>P</a:t>
            </a:r>
            <a:r>
              <a:rPr lang="pl-PL" dirty="0" smtClean="0"/>
              <a:t>odsumowanie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Polityka to równowaga środków i celów. </a:t>
            </a:r>
          </a:p>
          <a:p>
            <a:pPr>
              <a:buNone/>
            </a:pPr>
            <a:r>
              <a:rPr lang="pl-PL" dirty="0" smtClean="0"/>
              <a:t>W XXI wieku politycy muszą brać pod uwagę nie tylko partykularne interesy własnych krajów, ale dobro społeczności międzynarodowej. Żyjemy w czasach, kiedy wojnę można zastąpić dialogiem </a:t>
            </a:r>
            <a:r>
              <a:rPr lang="pl-PL" smtClean="0"/>
              <a:t>i dyskusją.</a:t>
            </a:r>
            <a:endParaRPr lang="pl-PL"/>
          </a:p>
        </p:txBody>
      </p:sp>
      <p:pic>
        <p:nvPicPr>
          <p:cNvPr id="10242" name="Picture 2" descr="C:\Users\Public\Pictures\Sample Pictures\3 e-learnin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9687" y="2882106"/>
            <a:ext cx="2333625" cy="1962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pl-PL" i="1" dirty="0" smtClean="0"/>
              <a:t>Co to jest polityka?</a:t>
            </a:r>
            <a:br>
              <a:rPr lang="pl-PL" i="1" dirty="0" smtClean="0"/>
            </a:br>
            <a:r>
              <a:rPr lang="pl-PL" dirty="0" smtClean="0"/>
              <a:t>Przegląd definicji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Polityka to:</a:t>
            </a:r>
          </a:p>
          <a:p>
            <a:pPr>
              <a:buFont typeface="Wingdings" pitchFamily="2" charset="2"/>
              <a:buChar char="Ø"/>
            </a:pPr>
            <a:r>
              <a:rPr lang="pl-PL" sz="1800" dirty="0" smtClean="0"/>
              <a:t>Eudajmonia (dobro, piękno i prawda = szczęście) –Arystoteles</a:t>
            </a:r>
          </a:p>
          <a:p>
            <a:pPr>
              <a:buFont typeface="Wingdings" pitchFamily="2" charset="2"/>
              <a:buChar char="Ø"/>
            </a:pPr>
            <a:r>
              <a:rPr lang="pl-PL" sz="1800" dirty="0" smtClean="0"/>
              <a:t>Idea Dobra – Platon</a:t>
            </a:r>
          </a:p>
          <a:p>
            <a:pPr>
              <a:buFont typeface="Wingdings" pitchFamily="2" charset="2"/>
              <a:buChar char="Ø"/>
            </a:pPr>
            <a:r>
              <a:rPr lang="pl-PL" sz="1800" dirty="0" smtClean="0"/>
              <a:t>Zdobycie i utrzymanie władzy – Machiavelli</a:t>
            </a:r>
          </a:p>
          <a:p>
            <a:pPr>
              <a:buFont typeface="Wingdings" pitchFamily="2" charset="2"/>
              <a:buChar char="Ø"/>
            </a:pPr>
            <a:r>
              <a:rPr lang="pl-PL" sz="1800" dirty="0" smtClean="0"/>
              <a:t>Stan spokoju społecznego – XVI w. Francja</a:t>
            </a:r>
          </a:p>
          <a:p>
            <a:pPr>
              <a:buFont typeface="Wingdings" pitchFamily="2" charset="2"/>
              <a:buChar char="Ø"/>
            </a:pPr>
            <a:r>
              <a:rPr lang="pl-PL" sz="1800" dirty="0" smtClean="0"/>
              <a:t>Realizowanie dobra wspólnego – nowożytna tradycja republikańska</a:t>
            </a:r>
          </a:p>
          <a:p>
            <a:pPr>
              <a:buFont typeface="Wingdings" pitchFamily="2" charset="2"/>
              <a:buChar char="Ø"/>
            </a:pPr>
            <a:r>
              <a:rPr lang="pl-PL" sz="1800" dirty="0" smtClean="0"/>
              <a:t>Dążenie do udziału we władzy /wywieranie wpływu na podział władzy – Max Weber</a:t>
            </a:r>
          </a:p>
          <a:p>
            <a:pPr>
              <a:buFont typeface="Wingdings" pitchFamily="2" charset="2"/>
              <a:buChar char="Ø"/>
            </a:pPr>
            <a:r>
              <a:rPr lang="pl-PL" sz="1800" dirty="0" smtClean="0"/>
              <a:t>Zadania, interwencja i planowanie – podejście anglosaskie</a:t>
            </a:r>
          </a:p>
          <a:p>
            <a:pPr>
              <a:buNone/>
            </a:pPr>
            <a:r>
              <a:rPr lang="pl-PL" sz="1200" i="1" dirty="0" smtClean="0"/>
              <a:t>Na podstawie : http://encyklopedia.pwn.pl/haslo/3959606/polityka.html</a:t>
            </a:r>
          </a:p>
          <a:p>
            <a:pPr>
              <a:buFont typeface="Wingdings" pitchFamily="2" charset="2"/>
              <a:buChar char="Ø"/>
            </a:pPr>
            <a:endParaRPr lang="pl-PL" sz="1800" dirty="0" smtClean="0"/>
          </a:p>
          <a:p>
            <a:pPr>
              <a:buFont typeface="Wingdings" pitchFamily="2" charset="2"/>
              <a:buChar char="Ø"/>
            </a:pPr>
            <a:endParaRPr lang="pl-PL" sz="1800" dirty="0" smtClean="0"/>
          </a:p>
          <a:p>
            <a:pPr>
              <a:buFont typeface="Wingdings" pitchFamily="2" charset="2"/>
              <a:buChar char="Ø"/>
            </a:pPr>
            <a:endParaRPr lang="pl-PL" sz="1800" dirty="0" smtClean="0"/>
          </a:p>
          <a:p>
            <a:pPr>
              <a:buFont typeface="Wingdings" pitchFamily="2" charset="2"/>
              <a:buChar char="Ø"/>
            </a:pPr>
            <a:endParaRPr lang="pl-PL" sz="1800" dirty="0"/>
          </a:p>
        </p:txBody>
      </p:sp>
      <p:pic>
        <p:nvPicPr>
          <p:cNvPr id="2050" name="Picture 2" descr="C:\Users\Marzena\Pictures\pah_20121024_136973856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306" y="2420888"/>
            <a:ext cx="3978662" cy="2642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pl-PL" dirty="0" smtClean="0"/>
              <a:t>Jak definiuje politykę młodzież?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3"/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pl-PL" sz="2000" dirty="0" smtClean="0"/>
          </a:p>
          <a:p>
            <a:pPr algn="just">
              <a:buNone/>
            </a:pPr>
            <a:endParaRPr lang="pl-PL" sz="2000" dirty="0"/>
          </a:p>
          <a:p>
            <a:pPr algn="just">
              <a:buNone/>
            </a:pPr>
            <a:r>
              <a:rPr lang="pl-PL" sz="2000" dirty="0" smtClean="0"/>
              <a:t>W ramach konkursu przeprowadzona została ankieta: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/>
              <a:t>Miejsce: centrum miasta- Radom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/>
              <a:t>Respondenci – wiek: 17-25</a:t>
            </a:r>
          </a:p>
          <a:p>
            <a:pPr algn="just">
              <a:buFont typeface="Wingdings" pitchFamily="2" charset="2"/>
              <a:buChar char="Ø"/>
            </a:pPr>
            <a:r>
              <a:rPr lang="pl-PL" sz="2000" dirty="0" smtClean="0"/>
              <a:t>Respondenci – liczba: 64 osoby</a:t>
            </a:r>
          </a:p>
          <a:p>
            <a:pPr algn="just">
              <a:buNone/>
            </a:pPr>
            <a:r>
              <a:rPr lang="pl-PL" sz="2000" dirty="0" smtClean="0"/>
              <a:t>Pytanie : z którym pojęciem: kojarzy Ci się słowo </a:t>
            </a:r>
            <a:r>
              <a:rPr lang="pl-PL" sz="2000" b="1" dirty="0" smtClean="0"/>
              <a:t>polityka:</a:t>
            </a:r>
            <a:endParaRPr lang="pl-PL" sz="2000" dirty="0" smtClean="0"/>
          </a:p>
          <a:p>
            <a:pPr algn="just"/>
            <a:r>
              <a:rPr lang="pl-PL" sz="2000" dirty="0"/>
              <a:t>w</a:t>
            </a:r>
            <a:r>
              <a:rPr lang="pl-PL" sz="2000" dirty="0" smtClean="0"/>
              <a:t>ładza</a:t>
            </a:r>
            <a:r>
              <a:rPr lang="pl-PL" sz="2000" dirty="0"/>
              <a:t>,</a:t>
            </a:r>
            <a:endParaRPr lang="pl-PL" sz="2000" dirty="0" smtClean="0"/>
          </a:p>
          <a:p>
            <a:pPr algn="just"/>
            <a:r>
              <a:rPr lang="pl-PL" sz="2000" dirty="0"/>
              <a:t>p</a:t>
            </a:r>
            <a:r>
              <a:rPr lang="pl-PL" sz="2000" dirty="0" smtClean="0"/>
              <a:t>rawo,</a:t>
            </a:r>
          </a:p>
          <a:p>
            <a:pPr algn="just"/>
            <a:r>
              <a:rPr lang="pl-PL" sz="2000" dirty="0" smtClean="0"/>
              <a:t>walka,</a:t>
            </a:r>
          </a:p>
          <a:p>
            <a:pPr algn="just"/>
            <a:r>
              <a:rPr lang="pl-PL" sz="2000" dirty="0"/>
              <a:t>p</a:t>
            </a:r>
            <a:r>
              <a:rPr lang="pl-PL" sz="2000" dirty="0" smtClean="0"/>
              <a:t>orządek.</a:t>
            </a:r>
          </a:p>
          <a:p>
            <a:pPr algn="just"/>
            <a:endParaRPr lang="pl-PL" sz="2000" dirty="0" smtClean="0"/>
          </a:p>
          <a:p>
            <a:pPr algn="just"/>
            <a:endParaRPr lang="pl-PL" sz="2000" dirty="0" smtClean="0"/>
          </a:p>
          <a:p>
            <a:pPr algn="just">
              <a:buNone/>
            </a:pPr>
            <a:endParaRPr lang="pl-PL" sz="2000" dirty="0" smtClean="0"/>
          </a:p>
          <a:p>
            <a:pPr algn="just">
              <a:buFont typeface="Courier New" pitchFamily="49" charset="0"/>
              <a:buChar char="o"/>
            </a:pPr>
            <a:endParaRPr lang="pl-PL" sz="2000" dirty="0" smtClean="0"/>
          </a:p>
        </p:txBody>
      </p:sp>
      <p:pic>
        <p:nvPicPr>
          <p:cNvPr id="3074" name="Picture 2" descr="C:\Users\Marzena\Pictures\global edu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5661" y="2060848"/>
            <a:ext cx="3916101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dirty="0" smtClean="0"/>
              <a:t>Ankieta -</a:t>
            </a:r>
            <a:r>
              <a:rPr lang="pl-PL" i="1" dirty="0" smtClean="0"/>
              <a:t>wyniki </a:t>
            </a:r>
            <a:endParaRPr lang="pl-PL" i="1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1"/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Wyniki:</a:t>
            </a:r>
          </a:p>
          <a:p>
            <a:pPr>
              <a:buNone/>
            </a:pPr>
            <a:r>
              <a:rPr lang="pl-PL" b="1" dirty="0" smtClean="0">
                <a:solidFill>
                  <a:srgbClr val="FF0000"/>
                </a:solidFill>
              </a:rPr>
              <a:t>62%</a:t>
            </a:r>
            <a:r>
              <a:rPr lang="pl-PL" dirty="0" smtClean="0"/>
              <a:t> respondentów słowo polityka kojarzy się z </a:t>
            </a:r>
            <a:r>
              <a:rPr lang="pl-PL" dirty="0" smtClean="0">
                <a:solidFill>
                  <a:srgbClr val="FF0000"/>
                </a:solidFill>
              </a:rPr>
              <a:t>władzą</a:t>
            </a:r>
            <a:r>
              <a:rPr lang="pl-PL" dirty="0" smtClean="0"/>
              <a:t>,</a:t>
            </a:r>
          </a:p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17%</a:t>
            </a:r>
            <a:r>
              <a:rPr lang="pl-PL" dirty="0" smtClean="0"/>
              <a:t>  respondentów odpowiedziało, że polityka to </a:t>
            </a:r>
            <a:r>
              <a:rPr lang="pl-PL" dirty="0" smtClean="0">
                <a:solidFill>
                  <a:srgbClr val="FF0000"/>
                </a:solidFill>
              </a:rPr>
              <a:t>prawo</a:t>
            </a:r>
            <a:r>
              <a:rPr lang="pl-PL" dirty="0" smtClean="0"/>
              <a:t> ,</a:t>
            </a:r>
          </a:p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19%</a:t>
            </a:r>
            <a:r>
              <a:rPr lang="pl-PL" dirty="0" smtClean="0"/>
              <a:t> respondentów uznało, że polityka to </a:t>
            </a:r>
            <a:r>
              <a:rPr lang="pl-PL" dirty="0" smtClean="0">
                <a:solidFill>
                  <a:srgbClr val="FF0000"/>
                </a:solidFill>
              </a:rPr>
              <a:t>walka</a:t>
            </a:r>
            <a:r>
              <a:rPr lang="pl-PL" dirty="0" smtClean="0"/>
              <a:t>,</a:t>
            </a:r>
          </a:p>
          <a:p>
            <a:pPr>
              <a:buNone/>
            </a:pPr>
            <a:r>
              <a:rPr lang="pl-PL" dirty="0" smtClean="0"/>
              <a:t>Jedynie </a:t>
            </a:r>
            <a:r>
              <a:rPr lang="pl-PL" dirty="0" smtClean="0">
                <a:solidFill>
                  <a:srgbClr val="FF0000"/>
                </a:solidFill>
              </a:rPr>
              <a:t>2%</a:t>
            </a:r>
            <a:r>
              <a:rPr lang="pl-PL" dirty="0" smtClean="0"/>
              <a:t> respondentów skojarzyło słowo polityka z pojęciem: </a:t>
            </a:r>
            <a:r>
              <a:rPr lang="pl-PL" dirty="0" smtClean="0">
                <a:solidFill>
                  <a:srgbClr val="FF0000"/>
                </a:solidFill>
              </a:rPr>
              <a:t>porządek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pl-PL" dirty="0" smtClean="0"/>
              <a:t>Ankieta - wnioski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2"/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dirty="0" smtClean="0"/>
              <a:t>Młodzi ludzie urodzeni w latach 1988-1996  a więc w czasie przemian transformacyjnych, które miały miejsce w Polsce, politykę postrzegają jako władzę (62%), walkę (19%), ale opartą o prawo (17%).  </a:t>
            </a:r>
          </a:p>
          <a:p>
            <a:pPr>
              <a:buNone/>
            </a:pPr>
            <a:r>
              <a:rPr lang="pl-PL" dirty="0" smtClean="0"/>
              <a:t>Wyniki ankiety sugerują, że młodzież zgadza się w swoich poglądach z naukowymi, historycznymi definicjami  polityki, dodając do katalogu pojęcia,  element prawa a więc demokratycznych zasad. Pokolenie post-transformacji  jest zgodne co do tego, że polityka nie może przekraczać granic porządku prawnego nawet, jeśli politycy walczą o zdobycie i utrzymanie władzy.</a:t>
            </a:r>
            <a:endParaRPr lang="pl-PL" dirty="0"/>
          </a:p>
        </p:txBody>
      </p:sp>
      <p:pic>
        <p:nvPicPr>
          <p:cNvPr id="4100" name="Picture 4" descr="C:\Users\Public\Pictures\Sample Pictures\7 e-learnin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3" y="2132856"/>
            <a:ext cx="3600400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pl-PL" dirty="0" smtClean="0"/>
              <a:t>Polityka sztuką tego co niemożliwe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sz="1800" dirty="0" smtClean="0"/>
              <a:t>Obecnie świat jest platformą interakcji różnych grup interesów na poziomie narodowym i międzynarodowym. </a:t>
            </a:r>
          </a:p>
          <a:p>
            <a:pPr algn="just">
              <a:buNone/>
            </a:pPr>
            <a:r>
              <a:rPr lang="pl-PL" sz="1800" dirty="0" smtClean="0"/>
              <a:t>Pogodzenie różnych racji i punktów widzenia w ramach:</a:t>
            </a:r>
          </a:p>
          <a:p>
            <a:pPr algn="just">
              <a:buFontTx/>
              <a:buChar char="-"/>
            </a:pPr>
            <a:r>
              <a:rPr lang="pl-PL" sz="1800" dirty="0" smtClean="0"/>
              <a:t>Polityki międzynarodowej,</a:t>
            </a:r>
          </a:p>
          <a:p>
            <a:pPr algn="just">
              <a:buFontTx/>
              <a:buChar char="-"/>
            </a:pPr>
            <a:r>
              <a:rPr lang="pl-PL" sz="1800" dirty="0" smtClean="0"/>
              <a:t>Polityki ekonomicznej,</a:t>
            </a:r>
          </a:p>
          <a:p>
            <a:pPr algn="just">
              <a:buFontTx/>
              <a:buChar char="-"/>
            </a:pPr>
            <a:r>
              <a:rPr lang="pl-PL" sz="1800" dirty="0" smtClean="0"/>
              <a:t>Polityki migracyjnej,</a:t>
            </a:r>
          </a:p>
          <a:p>
            <a:pPr algn="just">
              <a:buFontTx/>
              <a:buChar char="-"/>
            </a:pPr>
            <a:r>
              <a:rPr lang="pl-PL" sz="1800" dirty="0" smtClean="0"/>
              <a:t>Polityki społecznej,</a:t>
            </a:r>
          </a:p>
          <a:p>
            <a:pPr algn="just">
              <a:buNone/>
            </a:pPr>
            <a:r>
              <a:rPr lang="pl-PL" sz="1800" dirty="0" smtClean="0"/>
              <a:t>powoduje konflikty interesów a jednak politycy nauczyli się w XXI w. przyjmować strategię kooperacji a nie rozwiązań siłowych jakie miały miejsce w XX wieku. Przykładem może być pokojowa transformacja ustrojowa, która w latach 90-tych XX w. rozpoczęła się od Polski i objęła kraje Europy Środkowo-Wschodniej.</a:t>
            </a:r>
          </a:p>
          <a:p>
            <a:pPr algn="just">
              <a:buFontTx/>
              <a:buChar char="-"/>
            </a:pPr>
            <a:endParaRPr lang="pl-PL" sz="1800" dirty="0"/>
          </a:p>
        </p:txBody>
      </p:sp>
      <p:pic>
        <p:nvPicPr>
          <p:cNvPr id="5122" name="Picture 2" descr="C:\Users\Public\Pictures\Sample Pictures\diplomacy 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844824"/>
            <a:ext cx="3593976" cy="3593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pl-PL" dirty="0" smtClean="0"/>
              <a:t>Dyplomatyczne rozwiązania= pokojowe osiągnięcia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Bilans osiągnięć państw Europy Środkowo-Wschodniej to</a:t>
            </a:r>
            <a:r>
              <a:rPr lang="pl-PL" dirty="0"/>
              <a:t> t</a:t>
            </a:r>
            <a:r>
              <a:rPr lang="pl-PL" dirty="0" smtClean="0"/>
              <a:t>ransformacja ustrojowa i gospodarcza: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Niepodległość państw satelickich bloku wschodniego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Demokratyzacja życia politycznego i społecznego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Wolny rynek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Integracja polityczna z  Europą Zachodnią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Otwarcie granic </a:t>
            </a:r>
          </a:p>
          <a:p>
            <a:pPr>
              <a:buNone/>
            </a:pPr>
            <a:endParaRPr lang="pl-PL" dirty="0" smtClean="0"/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  <p:pic>
        <p:nvPicPr>
          <p:cNvPr id="6146" name="Picture 2" descr="C:\Users\Public\Pictures\Sample Pictures\8 e-learnin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9237" y="1875856"/>
            <a:ext cx="2548707" cy="3182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pl-PL" dirty="0" smtClean="0"/>
              <a:t>Grupa </a:t>
            </a:r>
            <a:r>
              <a:rPr lang="pl-PL" dirty="0" err="1" smtClean="0"/>
              <a:t>Wyszehradzka</a:t>
            </a:r>
            <a:r>
              <a:rPr lang="pl-PL" dirty="0"/>
              <a:t> </a:t>
            </a:r>
            <a:r>
              <a:rPr lang="pl-PL" dirty="0" smtClean="0"/>
              <a:t>jako platforma współpracy politycznej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15.02.1991 spotkanie prezydentów Polski, Czechosłowacji, Węgier na zamku w </a:t>
            </a:r>
            <a:r>
              <a:rPr lang="pl-PL" dirty="0" err="1" smtClean="0"/>
              <a:t>Wyszehradzie</a:t>
            </a:r>
            <a:r>
              <a:rPr lang="pl-PL" dirty="0" smtClean="0"/>
              <a:t> – powstanie grupy, określanej potocznie jako Trójkąt, potem Czworokąt po rozpadzie Czechosłowacji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Założenia: wspólna integracja z Europą i strefą atlantycką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Budowanie demokracji parlamentarnej oraz wspieranie procesów przemian ustrojowych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Osiągnięciem grupy było Środkowoeuropejskiego Porozumienia o Wolnym Handlu (CEFTA)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Co 6 miesięcy odbywają się spotkania premierów,  co rok prezydentów i przewodniczących parlamentów </a:t>
            </a:r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  <p:pic>
        <p:nvPicPr>
          <p:cNvPr id="7170" name="Picture 2" descr="C:\Users\Public\Pictures\Sample Pictures\9 e-learnin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8473" y="2132856"/>
            <a:ext cx="3168352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800" dirty="0" smtClean="0"/>
              <a:t>Unia Europejska – platformą politycznych kompromisów i zmagań państw narodowych</a:t>
            </a:r>
            <a:endParaRPr lang="pl-PL" sz="28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 smtClean="0"/>
              <a:t>UE zrzesza </a:t>
            </a:r>
            <a:r>
              <a:rPr lang="pl-PL" smtClean="0"/>
              <a:t>obecnie 28 </a:t>
            </a:r>
            <a:r>
              <a:rPr lang="pl-PL" dirty="0" smtClean="0"/>
              <a:t>państw.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Promuje zasady: </a:t>
            </a:r>
            <a:r>
              <a:rPr lang="pl-PL" sz="2200" dirty="0" smtClean="0"/>
              <a:t>praworządności, demokracji, poszanowania praw człowieka, równości, unikania konfliktów, rozwiązywania konfliktów na drodze pokojowego dialogu i negocjacji </a:t>
            </a:r>
          </a:p>
          <a:p>
            <a:pPr>
              <a:buFont typeface="Wingdings" pitchFamily="2" charset="2"/>
              <a:buChar char="Ø"/>
            </a:pPr>
            <a:r>
              <a:rPr lang="pl-PL" sz="2200" dirty="0" smtClean="0"/>
              <a:t>Narzędzia rozwiązywania konfliktów: dyplomacja klasyczna (państwa-państwa)i publiczna(państwa- obywatele)</a:t>
            </a:r>
            <a:endParaRPr lang="pl-PL" sz="2200" dirty="0"/>
          </a:p>
        </p:txBody>
      </p:sp>
      <p:pic>
        <p:nvPicPr>
          <p:cNvPr id="8194" name="Picture 2" descr="C:\Users\Public\Pictures\Sample Pictures\diplomacy 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1298" y="1784768"/>
            <a:ext cx="2660622" cy="40204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617</Words>
  <Application>Microsoft Office PowerPoint</Application>
  <PresentationFormat>Pokaz na ekranie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,,Polityka nie jest sztuką tego co możliwe, lecz tego co niemożliwe” Vaclav Havel Młodzi dla Wolności Obserwatorium przemian Autor: Paulina Kurpiel</vt:lpstr>
      <vt:lpstr>Co to jest polityka? Przegląd definicji</vt:lpstr>
      <vt:lpstr>Jak definiuje politykę młodzież? </vt:lpstr>
      <vt:lpstr>Ankieta -wyniki </vt:lpstr>
      <vt:lpstr>Ankieta - wnioski</vt:lpstr>
      <vt:lpstr>Polityka sztuką tego co niemożliwe</vt:lpstr>
      <vt:lpstr>Dyplomatyczne rozwiązania= pokojowe osiągnięcia</vt:lpstr>
      <vt:lpstr>Grupa Wyszehradzka jako platforma współpracy politycznej</vt:lpstr>
      <vt:lpstr>Unia Europejska – platformą politycznych kompromisów i zmagań państw narodowych</vt:lpstr>
      <vt:lpstr>Dyplomacja publiczna</vt:lpstr>
      <vt:lpstr>Podsumowanie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Marzena</dc:creator>
  <cp:lastModifiedBy>Marzena</cp:lastModifiedBy>
  <cp:revision>60</cp:revision>
  <dcterms:created xsi:type="dcterms:W3CDTF">2013-03-21T18:44:29Z</dcterms:created>
  <dcterms:modified xsi:type="dcterms:W3CDTF">2014-04-30T06:14:51Z</dcterms:modified>
</cp:coreProperties>
</file>