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1002B-DE9D-4ABC-8D02-47C0E2F3BF86}" type="datetimeFigureOut">
              <a:rPr lang="pl-PL" smtClean="0"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8019-C534-421B-BB76-94488F6CF14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wiedzy.onet.pl/88657,,,,prawo_do_zycia,haslo.html" TargetMode="External"/><Relationship Id="rId7" Type="http://schemas.openxmlformats.org/officeDocument/2006/relationships/hyperlink" Target="http://portalwiedzy.onet.pl/88985,,,,prawo_do_informacji,haslo.html" TargetMode="External"/><Relationship Id="rId2" Type="http://schemas.openxmlformats.org/officeDocument/2006/relationships/hyperlink" Target="http://portalwiedzy.onet.pl/82536,,,,wolnosc_sumienia_i_wyznania,haslo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portalwiedzy.onet.pl/55300,,,,referendum,haslo.html" TargetMode="External"/><Relationship Id="rId5" Type="http://schemas.openxmlformats.org/officeDocument/2006/relationships/hyperlink" Target="http://portalwiedzy.onet.pl/88383,,,,prawo_wyborcze,haslo.html" TargetMode="External"/><Relationship Id="rId4" Type="http://schemas.openxmlformats.org/officeDocument/2006/relationships/hyperlink" Target="http://portalwiedzy.onet.pl/45716,,,,nietykalnosc_osobista,haslo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wiedzy.onet.pl/33505,,,,dziedziczenie,haslo.html" TargetMode="External"/><Relationship Id="rId2" Type="http://schemas.openxmlformats.org/officeDocument/2006/relationships/hyperlink" Target="http://portalwiedzy.onet.pl/87962,,,,prawo_do_nauki,haslo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ytaty.eu/cytat/o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.pl/prawo/konstytucja/omowienie-konstytucji/76804,Konstytucyjna-wolnosc-wypowiedzi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Młodzi dla wolności!</a:t>
            </a:r>
            <a:br>
              <a:rPr lang="pl-PL" sz="3600" dirty="0" smtClean="0"/>
            </a:br>
            <a:r>
              <a:rPr lang="pl-PL" sz="3600" dirty="0" smtClean="0"/>
              <a:t>Wolności XXI</a:t>
            </a:r>
            <a:br>
              <a:rPr lang="pl-PL" sz="3600" dirty="0" smtClean="0"/>
            </a:br>
            <a:r>
              <a:rPr lang="pl-PL" sz="3600" dirty="0" smtClean="0"/>
              <a:t>Obserwacje młodzieży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Marzena\Pictures\flaga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839188"/>
            <a:ext cx="6120680" cy="2542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Prawa Wolnego Obywatela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</a:t>
            </a:r>
            <a:r>
              <a:rPr lang="pl-PL" dirty="0" smtClean="0"/>
              <a:t>rawa i wolności osobiste: (</a:t>
            </a:r>
            <a:r>
              <a:rPr lang="pl-PL" b="1" dirty="0" smtClean="0">
                <a:hlinkClick r:id="rId2"/>
              </a:rPr>
              <a:t>wolność sumienia i wyznania</a:t>
            </a:r>
            <a:r>
              <a:rPr lang="pl-PL" b="1" dirty="0" smtClean="0"/>
              <a:t>, </a:t>
            </a:r>
            <a:r>
              <a:rPr lang="pl-PL" b="1" dirty="0" smtClean="0">
                <a:hlinkClick r:id="rId3"/>
              </a:rPr>
              <a:t>prawo do życia</a:t>
            </a:r>
            <a:r>
              <a:rPr lang="pl-PL" b="1" dirty="0" smtClean="0"/>
              <a:t>, </a:t>
            </a:r>
            <a:r>
              <a:rPr lang="pl-PL" b="1" dirty="0" smtClean="0">
                <a:hlinkClick r:id="rId4"/>
              </a:rPr>
              <a:t>nietykalność osobista</a:t>
            </a:r>
            <a:r>
              <a:rPr lang="pl-PL" b="1" dirty="0" smtClean="0"/>
              <a:t>,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002060"/>
                </a:solidFill>
              </a:rPr>
              <a:t>prawo do własności, wolność wypowiedzi, wolność poruszania się, tajemnica korespondencji), 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P</a:t>
            </a:r>
            <a:r>
              <a:rPr lang="pl-PL" sz="2400" dirty="0" smtClean="0"/>
              <a:t>rawa i wolności polityczne:</a:t>
            </a:r>
          </a:p>
          <a:p>
            <a:pPr>
              <a:buNone/>
            </a:pPr>
            <a:r>
              <a:rPr lang="pl-PL" sz="2400" dirty="0" smtClean="0"/>
              <a:t>(czynne i bierne </a:t>
            </a:r>
            <a:r>
              <a:rPr lang="pl-PL" sz="2400" dirty="0" smtClean="0">
                <a:hlinkClick r:id="rId5"/>
              </a:rPr>
              <a:t>prawo wyborcze</a:t>
            </a:r>
            <a:r>
              <a:rPr lang="pl-PL" sz="2400" dirty="0" smtClean="0"/>
              <a:t>, prawo do udziału w </a:t>
            </a:r>
            <a:r>
              <a:rPr lang="pl-PL" sz="2400" dirty="0" smtClean="0">
                <a:hlinkClick r:id="rId6"/>
              </a:rPr>
              <a:t>referendum</a:t>
            </a:r>
            <a:r>
              <a:rPr lang="pl-PL" sz="2400" dirty="0" smtClean="0"/>
              <a:t>, </a:t>
            </a:r>
            <a:r>
              <a:rPr lang="pl-PL" sz="2400" dirty="0" smtClean="0">
                <a:hlinkClick r:id="rId7"/>
              </a:rPr>
              <a:t>prawo do informacji</a:t>
            </a:r>
            <a:r>
              <a:rPr lang="pl-PL" sz="2400" dirty="0" smtClean="0"/>
              <a:t>, prawo do zrzeszania się, prawo do skargi na organy państwa).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Prawa Wolnego Obywatela</a:t>
            </a:r>
            <a:endParaRPr lang="pl-PL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Prawa socjalne i ekonomiczne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>
                <a:hlinkClick r:id="rId2"/>
              </a:rPr>
              <a:t>prawo do nauki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>
                <a:hlinkClick r:id="rId3"/>
              </a:rPr>
              <a:t>dziedziczenia</a:t>
            </a:r>
            <a:r>
              <a:rPr lang="pl-PL" dirty="0" smtClean="0"/>
              <a:t>, </a:t>
            </a:r>
          </a:p>
          <a:p>
            <a:pPr>
              <a:buNone/>
            </a:pPr>
            <a:r>
              <a:rPr lang="pl-PL" dirty="0" smtClean="0"/>
              <a:t>pracy, </a:t>
            </a:r>
          </a:p>
          <a:p>
            <a:pPr>
              <a:buNone/>
            </a:pPr>
            <a:r>
              <a:rPr lang="pl-PL" dirty="0" smtClean="0"/>
              <a:t>ochrony zdrowia, </a:t>
            </a:r>
          </a:p>
          <a:p>
            <a:pPr>
              <a:buNone/>
            </a:pPr>
            <a:r>
              <a:rPr lang="pl-PL" dirty="0" smtClean="0"/>
              <a:t>ochrony własności prywatnej).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/>
              <a:t>Wolność</a:t>
            </a:r>
            <a:endParaRPr lang="pl-PL" dirty="0"/>
          </a:p>
        </p:txBody>
      </p:sp>
      <p:pic>
        <p:nvPicPr>
          <p:cNvPr id="12" name="Symbol zastępczy zawartości 11" descr="wolność 2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004048" y="2716039"/>
            <a:ext cx="3096344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Wolność = Radość</a:t>
            </a:r>
            <a:endParaRPr lang="pl-PL" dirty="0"/>
          </a:p>
        </p:txBody>
      </p:sp>
      <p:pic>
        <p:nvPicPr>
          <p:cNvPr id="9" name="Symbol zastępczy zawartości 8" descr="kids-danc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 smtClean="0"/>
              <a:t>     Czas strachu </a:t>
            </a:r>
            <a:endParaRPr lang="pl-PL" dirty="0"/>
          </a:p>
        </p:txBody>
      </p:sp>
      <p:pic>
        <p:nvPicPr>
          <p:cNvPr id="4" name="Symbol zastępczy zawartości 3" descr="radom 7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958668"/>
            <a:ext cx="2880320" cy="2996463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 smtClean="0"/>
              <a:t>Czas pokoju</a:t>
            </a:r>
            <a:endParaRPr lang="pl-PL" dirty="0"/>
          </a:p>
        </p:txBody>
      </p:sp>
      <p:pic>
        <p:nvPicPr>
          <p:cNvPr id="8" name="Symbol zastępczy zawartości 7" descr="peace-clipart-5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395182"/>
            <a:ext cx="4041775" cy="35106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Wolność to pragnienia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doni MT Condensed" pitchFamily="18" charset="0"/>
                <a:hlinkClick r:id="rId2"/>
              </a:rPr>
              <a:t>O, Młodzieży: </a:t>
            </a:r>
          </a:p>
          <a:p>
            <a:pPr algn="just">
              <a:buNone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Bodoni MT Condensed" pitchFamily="18" charset="0"/>
                <a:hlinkClick r:id="rId2"/>
              </a:rPr>
              <a:t>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doni MT Condensed" pitchFamily="18" charset="0"/>
                <a:hlinkClick r:id="rId2"/>
              </a:rPr>
              <a:t>          czy wiecie, że nie jesteście pierwszym pokoleniem, które pragnie życia pełnego piękna i wolności? Czy wiecie, że wszyscy wasi przodkowie czuli to samo, co wy teraz - i padli ofiarą kłopotów             i nienawiści? Czy wiecie, że wasze najżarliwsze życzenia mają szansę się spełnić tylko wtedy, gdy uda wam się zdobyć miłość                    i zrozumienie ludzi, zwierząt, roślin i gwiazd, tak że wszelką radość stanie się waszą radością, a wszelki ból waszym bólem.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  <a:latin typeface="Bodoni MT Condensed" pitchFamily="18" charset="0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doni MT Condensed" pitchFamily="18" charset="0"/>
              </a:rPr>
              <a:t>                                        Albert Einstein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  <a:latin typeface="Bodoni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Wolność to tolerancja</a:t>
            </a:r>
            <a:endParaRPr lang="pl-PL" dirty="0"/>
          </a:p>
        </p:txBody>
      </p:sp>
      <p:pic>
        <p:nvPicPr>
          <p:cNvPr id="4" name="Symbol zastępczy zawartości 3" descr="tolerance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067782"/>
            <a:ext cx="5544615" cy="36905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Tolerancja = Wolność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 badania SMG/KRC wynika, że młodzież jest tolerancyjna wobec osób o odmiennych poglądach politycznych. Ponad 80 proc. respondentów akceptuje obecność takich osób w pracy i w szkole oraz w najbliższym otoczeniu (przyjaciel, rodzina).</a:t>
            </a:r>
          </a:p>
          <a:p>
            <a:r>
              <a:rPr lang="pl-PL" dirty="0" smtClean="0"/>
              <a:t>80 proc. młodych Polaków deklaruje możliwość wspólnej nauki i pracy z osobami innego wyznania.</a:t>
            </a:r>
          </a:p>
          <a:p>
            <a:pPr>
              <a:buNone/>
            </a:pPr>
            <a:r>
              <a:rPr lang="pl-PL" sz="1700" dirty="0" smtClean="0"/>
              <a:t>Źródło: http://www.opoka.org.pl/biblioteka/F/FE/tolerancja_nieta.html</a:t>
            </a:r>
            <a:endParaRPr lang="pl-PL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Słowo = wolność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 smtClean="0"/>
              <a:t>Nauka i idee</a:t>
            </a:r>
            <a:endParaRPr lang="pl-PL" dirty="0"/>
          </a:p>
        </p:txBody>
      </p:sp>
      <p:pic>
        <p:nvPicPr>
          <p:cNvPr id="4" name="Symbol zastępczy zawartości 3" descr="Nauka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6550" y="2636912"/>
            <a:ext cx="3941510" cy="2952328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/>
              <a:t>Emigracja wewnętrzna </a:t>
            </a:r>
            <a:endParaRPr lang="pl-PL" dirty="0"/>
          </a:p>
        </p:txBody>
      </p:sp>
      <p:pic>
        <p:nvPicPr>
          <p:cNvPr id="8" name="Symbol zastępczy zawartości 7" descr="wolność słow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635726"/>
            <a:ext cx="4041775" cy="30295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Wolność słowa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     </a:t>
            </a:r>
            <a:r>
              <a:rPr lang="pl-PL" b="1" dirty="0" smtClean="0"/>
              <a:t>Konstytucja Rzeczypospolitej Polskiej </a:t>
            </a:r>
            <a:r>
              <a:rPr lang="pl-PL" dirty="0" smtClean="0"/>
              <a:t>gwarantuje każdemu wolność wypowiedzi. Oznacza to, że każdy       z nas ma prawo do wyrażania swoich poglądów oraz pozyskiwania i rozpowszechniania uzyskanych informacji. Wolność wypowiedzi gwarantuje zakaz cenzury środków społecznego przekazu oraz koncesjonowanie prasy. Każde demokratyczne państwo gwarantuje swoim obywatelom wolność słowa. </a:t>
            </a:r>
            <a:r>
              <a:rPr lang="pl-PL" dirty="0"/>
              <a:t/>
            </a:r>
            <a:br>
              <a:rPr lang="pl-PL" dirty="0"/>
            </a:br>
            <a:r>
              <a:rPr lang="pl-PL" sz="1400" dirty="0" smtClean="0"/>
              <a:t>Źródło:</a:t>
            </a:r>
            <a:r>
              <a:rPr lang="pl-PL" dirty="0" smtClean="0"/>
              <a:t> </a:t>
            </a:r>
            <a:r>
              <a:rPr lang="pl-PL" sz="1600" dirty="0">
                <a:hlinkClick r:id="rId2"/>
              </a:rPr>
              <a:t>http://www.infor.pl/prawo/konstytucja/omowienie-konstytucji/76804,Konstytucyjna-wolnosc-wypowiedzi.html#ixzz30MXfu11W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Swoboda przemieszczania się</a:t>
            </a:r>
            <a:endParaRPr lang="pl-PL" dirty="0"/>
          </a:p>
        </p:txBody>
      </p:sp>
      <p:pic>
        <p:nvPicPr>
          <p:cNvPr id="4" name="Symbol zastępczy zawartości 3" descr="podró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1" y="1893031"/>
            <a:ext cx="5544616" cy="41000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Wolność = codzienne życie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 Mamy prawo do życia w wolności                    w dowolnym miejscu Unii Europejskiej.</a:t>
            </a:r>
          </a:p>
          <a:p>
            <a:pPr algn="ctr">
              <a:buNone/>
            </a:pPr>
            <a:r>
              <a:rPr lang="pl-PL" dirty="0" smtClean="0"/>
              <a:t>Nie obawiamy się:</a:t>
            </a:r>
          </a:p>
          <a:p>
            <a:pPr algn="ctr">
              <a:buFont typeface="Arial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rześladowania,       </a:t>
            </a:r>
          </a:p>
          <a:p>
            <a:pPr algn="ctr">
              <a:buFont typeface="Arial" charset="0"/>
              <a:buChar char="•"/>
            </a:pPr>
            <a:r>
              <a:rPr lang="pl-PL" dirty="0" smtClean="0"/>
              <a:t> przemocy,</a:t>
            </a:r>
          </a:p>
          <a:p>
            <a:pPr algn="ctr">
              <a:buFont typeface="Arial" charset="0"/>
              <a:buChar char="•"/>
            </a:pPr>
            <a:r>
              <a:rPr lang="pl-PL" dirty="0" smtClean="0"/>
              <a:t>więzienia,</a:t>
            </a:r>
          </a:p>
          <a:p>
            <a:pPr algn="ctr">
              <a:buFont typeface="Arial" charset="0"/>
              <a:buChar char="•"/>
            </a:pPr>
            <a:r>
              <a:rPr lang="pl-PL" dirty="0"/>
              <a:t>b</a:t>
            </a:r>
            <a:r>
              <a:rPr lang="pl-PL" dirty="0" smtClean="0"/>
              <a:t>raku tolerancji.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Wolności obywatelskie</a:t>
            </a:r>
            <a:endParaRPr lang="pl-PL" dirty="0"/>
          </a:p>
        </p:txBody>
      </p:sp>
      <p:pic>
        <p:nvPicPr>
          <p:cNvPr id="4" name="Symbol zastępczy zawartości 3" descr="obywat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3" y="1282561"/>
            <a:ext cx="5904656" cy="47387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363</Words>
  <Application>Microsoft Office PowerPoint</Application>
  <PresentationFormat>Pokaz na ekranie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Młodzi dla wolności! Wolności XXI Obserwacje młodzieży</vt:lpstr>
      <vt:lpstr>Wolność to pragnienia  </vt:lpstr>
      <vt:lpstr>Wolność to tolerancja</vt:lpstr>
      <vt:lpstr>Tolerancja = Wolność</vt:lpstr>
      <vt:lpstr>Słowo = wolność</vt:lpstr>
      <vt:lpstr>Wolność słowa</vt:lpstr>
      <vt:lpstr>Swoboda przemieszczania się</vt:lpstr>
      <vt:lpstr>Wolność = codzienne życie</vt:lpstr>
      <vt:lpstr>Wolności obywatelskie</vt:lpstr>
      <vt:lpstr>Prawa Wolnego Obywatela </vt:lpstr>
      <vt:lpstr>Prawa Wolnego Obywatela</vt:lpstr>
      <vt:lpstr>Wolność = Radość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Marzena</dc:creator>
  <cp:lastModifiedBy>Marzena</cp:lastModifiedBy>
  <cp:revision>35</cp:revision>
  <dcterms:created xsi:type="dcterms:W3CDTF">2014-04-30T09:26:16Z</dcterms:created>
  <dcterms:modified xsi:type="dcterms:W3CDTF">2014-04-30T10:40:44Z</dcterms:modified>
</cp:coreProperties>
</file>